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3"/>
  </p:notesMasterIdLst>
  <p:sldIdLst>
    <p:sldId id="256" r:id="rId2"/>
    <p:sldId id="278" r:id="rId3"/>
    <p:sldId id="274" r:id="rId4"/>
    <p:sldId id="280" r:id="rId5"/>
    <p:sldId id="279" r:id="rId6"/>
    <p:sldId id="281" r:id="rId7"/>
    <p:sldId id="276" r:id="rId8"/>
    <p:sldId id="282" r:id="rId9"/>
    <p:sldId id="277" r:id="rId10"/>
    <p:sldId id="275" r:id="rId11"/>
    <p:sldId id="259" r:id="rId12"/>
  </p:sldIdLst>
  <p:sldSz cx="9906000" cy="6858000" type="A4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39528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79375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1906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587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EA2"/>
    <a:srgbClr val="9ED3D7"/>
    <a:srgbClr val="DCDCDC"/>
    <a:srgbClr val="BFBFBF"/>
    <a:srgbClr val="CCCCCC"/>
    <a:srgbClr val="BBE0E3"/>
    <a:srgbClr val="C3E4C3"/>
    <a:srgbClr val="99999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 autoAdjust="0"/>
    <p:restoredTop sz="95606"/>
  </p:normalViewPr>
  <p:slideViewPr>
    <p:cSldViewPr snapToGrid="0">
      <p:cViewPr varScale="1">
        <p:scale>
          <a:sx n="109" d="100"/>
          <a:sy n="109" d="100"/>
        </p:scale>
        <p:origin x="16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1pPr>
    <a:lvl2pPr indent="2286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2pPr>
    <a:lvl3pPr indent="4572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3pPr>
    <a:lvl4pPr indent="6858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4pPr>
    <a:lvl5pPr indent="9144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5pPr>
    <a:lvl6pPr indent="11430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6pPr>
    <a:lvl7pPr indent="13716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7pPr>
    <a:lvl8pPr indent="16002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8pPr>
    <a:lvl9pPr indent="1828800" latinLnBrk="0">
      <a:spcBef>
        <a:spcPts val="300"/>
      </a:spcBef>
      <a:defRPr sz="10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>
              <a:effectLst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150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business calls these APIs to get the information that they need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Team </a:t>
            </a:r>
            <a:r>
              <a:rPr lang="en-US" b="0" dirty="0" err="1"/>
              <a:t>Guerrila</a:t>
            </a:r>
            <a:r>
              <a:rPr lang="en-US" b="0" dirty="0"/>
              <a:t> used to be associated with SEO (search engine </a:t>
            </a:r>
            <a:r>
              <a:rPr lang="en-US" b="0" dirty="0" err="1"/>
              <a:t>optimisation</a:t>
            </a:r>
            <a:r>
              <a:rPr lang="en-US" b="0" dirty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NSPD still does these tasks but for the internal business, while Site Data works with customers </a:t>
            </a:r>
          </a:p>
        </p:txBody>
      </p:sp>
    </p:spTree>
    <p:extLst>
      <p:ext uri="{BB962C8B-B14F-4D97-AF65-F5344CB8AC3E}">
        <p14:creationId xmlns:p14="http://schemas.microsoft.com/office/powerpoint/2010/main" val="306422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Ticket involved adding price to the RBR API request, this allows the business to search the price by range, exact match, more than &amp; less than. </a:t>
            </a:r>
          </a:p>
          <a:p>
            <a:r>
              <a:rPr lang="en-US" dirty="0"/>
              <a:t>Created scenarios based on different price operators (four above) and tested these through feature files and step definitions. </a:t>
            </a:r>
          </a:p>
          <a:p>
            <a:r>
              <a:rPr lang="en-US" dirty="0"/>
              <a:t>Above scenario is checking for prices within a certain range. We provide a range of 50 to 100, and multiple variants. Based on the range provided, the scenario should only return two out of three variants.</a:t>
            </a:r>
          </a:p>
          <a:p>
            <a:r>
              <a:rPr lang="en-US" dirty="0"/>
              <a:t>The step definitions execute and assert the logic of the scenario. </a:t>
            </a:r>
          </a:p>
        </p:txBody>
      </p:sp>
    </p:spTree>
    <p:extLst>
      <p:ext uri="{BB962C8B-B14F-4D97-AF65-F5344CB8AC3E}">
        <p14:creationId xmlns:p14="http://schemas.microsoft.com/office/powerpoint/2010/main" val="98080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.</a:t>
            </a:r>
            <a:r>
              <a:rPr lang="en-US" dirty="0" err="1"/>
              <a:t>yaml</a:t>
            </a:r>
            <a:r>
              <a:rPr lang="en-US" dirty="0"/>
              <a:t> files to document the internal APIs that the business uses. </a:t>
            </a:r>
          </a:p>
        </p:txBody>
      </p:sp>
    </p:spTree>
    <p:extLst>
      <p:ext uri="{BB962C8B-B14F-4D97-AF65-F5344CB8AC3E}">
        <p14:creationId xmlns:p14="http://schemas.microsoft.com/office/powerpoint/2010/main" val="95326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JIRA tickets: being assigned to a fairly low complexity ticket (story points 1-5) and working with other developers to understand how things </a:t>
            </a:r>
          </a:p>
          <a:p>
            <a:r>
              <a:rPr lang="en-US" dirty="0"/>
              <a:t>Pluralsight/online resources: covering concepts that we aren’t confident on and applying it when possible </a:t>
            </a:r>
          </a:p>
        </p:txBody>
      </p:sp>
    </p:spTree>
    <p:extLst>
      <p:ext uri="{BB962C8B-B14F-4D97-AF65-F5344CB8AC3E}">
        <p14:creationId xmlns:p14="http://schemas.microsoft.com/office/powerpoint/2010/main" val="104694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tif" descr="https://net-a-portal/Documents/Brand%20Guidelines/THE%20NET-A-PORTER%20GROUP%20LTD/YNAP_LOGO_final_CMY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438" y="476250"/>
            <a:ext cx="5940000" cy="17261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1528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"/>
          <p:cNvSpPr>
            <a:spLocks noGrp="1"/>
          </p:cNvSpPr>
          <p:nvPr>
            <p:ph type="body" idx="10"/>
          </p:nvPr>
        </p:nvSpPr>
        <p:spPr>
          <a:xfrm>
            <a:off x="452999" y="1428245"/>
            <a:ext cx="9000000" cy="4955929"/>
          </a:xfrm>
          <a:prstGeom prst="rect">
            <a:avLst/>
          </a:prstGeom>
        </p:spPr>
        <p:txBody>
          <a:bodyPr>
            <a:normAutofit/>
          </a:bodyPr>
          <a:lstStyle>
            <a:lvl1pPr marL="139303" indent="-139303">
              <a:lnSpc>
                <a:spcPct val="200000"/>
              </a:lnSpc>
              <a:buFont typeface="Wingdings" charset="2"/>
              <a:buChar char="§"/>
              <a:defRPr lang="it-IT" sz="16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Avenir LT Com 35 Light" panose="020B0402020203020204" pitchFamily="34" charset="0"/>
                <a:ea typeface="Avenir Light"/>
                <a:cs typeface="Avenir Light"/>
                <a:sym typeface="Avenir Light"/>
              </a:defRPr>
            </a:lvl1pPr>
            <a:lvl2pPr>
              <a:lnSpc>
                <a:spcPct val="120000"/>
              </a:lnSpc>
              <a:defRPr sz="813">
                <a:latin typeface="Avenir LT Com 35 Light" panose="020B0402020203020204" pitchFamily="34" charset="0"/>
              </a:defRPr>
            </a:lvl2pPr>
            <a:lvl3pPr>
              <a:lnSpc>
                <a:spcPct val="120000"/>
              </a:lnSpc>
              <a:defRPr sz="813">
                <a:latin typeface="Avenir LT Com 35 Light" panose="020B0402020203020204" pitchFamily="34" charset="0"/>
              </a:defRPr>
            </a:lvl3pPr>
            <a:lvl4pPr>
              <a:lnSpc>
                <a:spcPct val="120000"/>
              </a:lnSpc>
              <a:defRPr sz="813">
                <a:latin typeface="Avenir LT Com 35 Light" panose="020B0402020203020204" pitchFamily="34" charset="0"/>
              </a:defRPr>
            </a:lvl4pPr>
            <a:lvl5pPr>
              <a:lnSpc>
                <a:spcPct val="120000"/>
              </a:lnSpc>
              <a:defRPr sz="813">
                <a:latin typeface="Avenir LT Com 35 Light" panose="020B0402020203020204" pitchFamily="34" charset="0"/>
              </a:defRPr>
            </a:lvl5pPr>
          </a:lstStyle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endParaRPr lang="it-IT" sz="813" dirty="0"/>
          </a:p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endParaRPr lang="it-IT" sz="813" dirty="0"/>
          </a:p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endParaRPr lang="it-IT" sz="813" dirty="0"/>
          </a:p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r>
              <a:rPr lang="en-GB" sz="813" noProof="0" dirty="0"/>
              <a:t>ITEM 1</a:t>
            </a:r>
          </a:p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r>
              <a:rPr lang="en-GB" sz="813" noProof="0" dirty="0">
                <a:solidFill>
                  <a:schemeClr val="bg1">
                    <a:lumMod val="85000"/>
                  </a:schemeClr>
                </a:solidFill>
              </a:rPr>
              <a:t>ITEM 2 </a:t>
            </a:r>
          </a:p>
          <a:p>
            <a:pPr marL="171450" indent="-171450">
              <a:lnSpc>
                <a:spcPct val="200000"/>
              </a:lnSpc>
              <a:buFont typeface="Wingdings" charset="2"/>
              <a:buChar char="§"/>
            </a:pPr>
            <a:r>
              <a:rPr lang="en-GB" sz="813" noProof="0" dirty="0">
                <a:solidFill>
                  <a:schemeClr val="bg1">
                    <a:lumMod val="85000"/>
                  </a:schemeClr>
                </a:solidFill>
              </a:rPr>
              <a:t>ITEM 3</a:t>
            </a:r>
          </a:p>
        </p:txBody>
      </p:sp>
      <p:sp>
        <p:nvSpPr>
          <p:cNvPr id="7" name="Shape 33"/>
          <p:cNvSpPr/>
          <p:nvPr userDrawn="1"/>
        </p:nvSpPr>
        <p:spPr>
          <a:xfrm>
            <a:off x="468902" y="6509805"/>
            <a:ext cx="9000000" cy="15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963167">
              <a:lnSpc>
                <a:spcPct val="130000"/>
              </a:lnSpc>
              <a:tabLst>
                <a:tab pos="495300" algn="l"/>
              </a:tabLst>
              <a:defRPr sz="672" i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650" spc="0" dirty="0">
                <a:latin typeface="Avenir LT Com 35 Light" panose="020B0402020203020204" pitchFamily="34" charset="0"/>
              </a:rPr>
              <a:t>THIS DOCUMENT IS PROPRIETARY AND CONFIDENTIAL. NO PART OF THIS DOCUMENT MAY BE DISCLOSED IN ANY MANNER TO A THIRD PARTY WITHOUT THE PRIOR WRITTEN CONSENT OF YOOX NET-A-PORTER GROUP</a:t>
            </a:r>
            <a:r>
              <a:rPr lang="it-IT" sz="557" spc="0" dirty="0">
                <a:latin typeface="Avenir LT Com 35 Light" panose="020B0402020203020204" pitchFamily="34" charset="0"/>
              </a:rPr>
              <a:t>.</a:t>
            </a:r>
            <a:endParaRPr sz="557" spc="0" dirty="0">
              <a:latin typeface="Avenir LT Com 35 Light" panose="020B0402020203020204" pitchFamily="34" charset="0"/>
            </a:endParaRPr>
          </a:p>
        </p:txBody>
      </p:sp>
      <p:sp>
        <p:nvSpPr>
          <p:cNvPr id="8" name="Shape 22"/>
          <p:cNvSpPr>
            <a:spLocks noGrp="1"/>
          </p:cNvSpPr>
          <p:nvPr>
            <p:ph type="title" hasCustomPrompt="1"/>
          </p:nvPr>
        </p:nvSpPr>
        <p:spPr>
          <a:xfrm>
            <a:off x="458635" y="925204"/>
            <a:ext cx="9000000" cy="360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6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31200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n Titol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Titolo</a:t>
            </a:r>
            <a:r>
              <a:rPr dirty="0"/>
              <a:t> </a:t>
            </a:r>
            <a:r>
              <a:rPr dirty="0" err="1"/>
              <a:t>Testo</a:t>
            </a:r>
            <a:endParaRPr dirty="0"/>
          </a:p>
        </p:txBody>
      </p:sp>
      <p:sp>
        <p:nvSpPr>
          <p:cNvPr id="5" name="Shape 24"/>
          <p:cNvSpPr>
            <a:spLocks noGrp="1"/>
          </p:cNvSpPr>
          <p:nvPr>
            <p:ph type="body" idx="10"/>
          </p:nvPr>
        </p:nvSpPr>
        <p:spPr>
          <a:xfrm>
            <a:off x="452999" y="1428246"/>
            <a:ext cx="9000000" cy="50224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1pPr>
            <a:lvl2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2pPr>
            <a:lvl3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3pPr>
            <a:lvl4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4pPr>
            <a:lvl5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5pPr>
          </a:lstStyle>
          <a:p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uno</a:t>
            </a:r>
            <a:endParaRPr lang="en-GB" noProof="0" dirty="0"/>
          </a:p>
          <a:p>
            <a:pPr lvl="1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due</a:t>
            </a:r>
          </a:p>
          <a:p>
            <a:pPr lvl="2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tre</a:t>
            </a:r>
            <a:endParaRPr lang="en-GB" noProof="0" dirty="0"/>
          </a:p>
          <a:p>
            <a:pPr lvl="3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quattro</a:t>
            </a:r>
            <a:endParaRPr lang="en-GB" noProof="0" dirty="0"/>
          </a:p>
          <a:p>
            <a:pPr lvl="4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cinque</a:t>
            </a:r>
          </a:p>
        </p:txBody>
      </p:sp>
      <p:sp>
        <p:nvSpPr>
          <p:cNvPr id="6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21791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ina con Titolo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 err="1"/>
              <a:t>Titolo</a:t>
            </a:r>
            <a:r>
              <a:rPr lang="en-GB" noProof="0" dirty="0"/>
              <a:t> </a:t>
            </a:r>
            <a:r>
              <a:rPr lang="en-GB" noProof="0" dirty="0" err="1"/>
              <a:t>Testo</a:t>
            </a:r>
            <a:endParaRPr lang="en-GB" noProof="0" dirty="0"/>
          </a:p>
        </p:txBody>
      </p:sp>
      <p:sp>
        <p:nvSpPr>
          <p:cNvPr id="5" name="Shape 24"/>
          <p:cNvSpPr>
            <a:spLocks noGrp="1"/>
          </p:cNvSpPr>
          <p:nvPr>
            <p:ph type="body" idx="10"/>
          </p:nvPr>
        </p:nvSpPr>
        <p:spPr>
          <a:xfrm>
            <a:off x="452999" y="1745672"/>
            <a:ext cx="9000000" cy="4754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1pPr>
            <a:lvl2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2pPr>
            <a:lvl3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3pPr>
            <a:lvl4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4pPr>
            <a:lvl5pPr>
              <a:lnSpc>
                <a:spcPct val="120000"/>
              </a:lnSpc>
              <a:defRPr sz="1000">
                <a:latin typeface="Avenir LT Com 35 Light" panose="020B0402020203020204" pitchFamily="34" charset="0"/>
              </a:defRPr>
            </a:lvl5pPr>
          </a:lstStyle>
          <a:p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uno</a:t>
            </a:r>
            <a:endParaRPr lang="en-GB" noProof="0" dirty="0"/>
          </a:p>
          <a:p>
            <a:pPr lvl="1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due</a:t>
            </a:r>
          </a:p>
          <a:p>
            <a:pPr lvl="2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tre</a:t>
            </a:r>
            <a:endParaRPr lang="en-GB" noProof="0" dirty="0"/>
          </a:p>
          <a:p>
            <a:pPr lvl="3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quattro</a:t>
            </a:r>
            <a:endParaRPr lang="en-GB" noProof="0" dirty="0"/>
          </a:p>
          <a:p>
            <a:pPr lvl="4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cinque</a:t>
            </a:r>
          </a:p>
        </p:txBody>
      </p:sp>
      <p:sp>
        <p:nvSpPr>
          <p:cNvPr id="7" name="Shape 24"/>
          <p:cNvSpPr>
            <a:spLocks noGrp="1"/>
          </p:cNvSpPr>
          <p:nvPr>
            <p:ph type="body" idx="1" hasCustomPrompt="1"/>
          </p:nvPr>
        </p:nvSpPr>
        <p:spPr>
          <a:xfrm>
            <a:off x="463913" y="1347626"/>
            <a:ext cx="8964002" cy="2687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>
                <a:latin typeface="Avenir LT Com 55 Roman" panose="020B0503020203020204" pitchFamily="34" charset="0"/>
              </a:defRPr>
            </a:lvl1pPr>
            <a:lvl2pPr>
              <a:defRPr>
                <a:latin typeface="Avenir LT Com 35 Light" panose="020B0402020203020204" pitchFamily="34" charset="0"/>
              </a:defRPr>
            </a:lvl2pPr>
            <a:lvl3pPr>
              <a:defRPr>
                <a:latin typeface="Avenir LT Com 35 Light" panose="020B0402020203020204" pitchFamily="34" charset="0"/>
              </a:defRPr>
            </a:lvl3pPr>
            <a:lvl4pPr>
              <a:defRPr>
                <a:latin typeface="Avenir LT Com 35 Light" panose="020B0402020203020204" pitchFamily="34" charset="0"/>
              </a:defRPr>
            </a:lvl4pPr>
            <a:lvl5pPr>
              <a:defRPr>
                <a:latin typeface="Avenir LT Com 35 Light" panose="020B0402020203020204" pitchFamily="34" charset="0"/>
              </a:defRPr>
            </a:lvl5pPr>
          </a:lstStyle>
          <a:p>
            <a:r>
              <a:rPr lang="en-GB" noProof="0" dirty="0" err="1"/>
              <a:t>Sottotitolo</a:t>
            </a:r>
            <a:endParaRPr lang="en-GB" noProof="0" dirty="0"/>
          </a:p>
        </p:txBody>
      </p:sp>
      <p:sp>
        <p:nvSpPr>
          <p:cNvPr id="6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1897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ina con Grafici/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7" name="Shape 24"/>
          <p:cNvSpPr>
            <a:spLocks noGrp="1"/>
          </p:cNvSpPr>
          <p:nvPr>
            <p:ph type="body" idx="1" hasCustomPrompt="1"/>
          </p:nvPr>
        </p:nvSpPr>
        <p:spPr>
          <a:xfrm>
            <a:off x="463913" y="1347626"/>
            <a:ext cx="8964002" cy="2687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aseline="0">
                <a:latin typeface="Avenir LT Com 55 Roman" panose="020B0503020203020204" pitchFamily="34" charset="0"/>
              </a:defRPr>
            </a:lvl1pPr>
            <a:lvl2pPr>
              <a:defRPr>
                <a:latin typeface="Avenir LT Com 35 Light" panose="020B0402020203020204" pitchFamily="34" charset="0"/>
              </a:defRPr>
            </a:lvl2pPr>
            <a:lvl3pPr>
              <a:defRPr>
                <a:latin typeface="Avenir LT Com 35 Light" panose="020B0402020203020204" pitchFamily="34" charset="0"/>
              </a:defRPr>
            </a:lvl3pPr>
            <a:lvl4pPr>
              <a:defRPr>
                <a:latin typeface="Avenir LT Com 35 Light" panose="020B0402020203020204" pitchFamily="34" charset="0"/>
              </a:defRPr>
            </a:lvl4pPr>
            <a:lvl5pPr>
              <a:defRPr>
                <a:latin typeface="Avenir LT Com 35 Light" panose="020B0402020203020204" pitchFamily="34" charset="0"/>
              </a:defRPr>
            </a:lvl5pPr>
          </a:lstStyle>
          <a:p>
            <a:r>
              <a:rPr lang="en-GB" noProof="0" dirty="0"/>
              <a:t>Table Example</a:t>
            </a:r>
          </a:p>
        </p:txBody>
      </p:sp>
      <p:sp>
        <p:nvSpPr>
          <p:cNvPr id="10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022509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zialit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"/>
          <p:cNvSpPr/>
          <p:nvPr userDrawn="1"/>
        </p:nvSpPr>
        <p:spPr>
          <a:xfrm>
            <a:off x="468902" y="6513368"/>
            <a:ext cx="9000000" cy="15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963167">
              <a:lnSpc>
                <a:spcPct val="130000"/>
              </a:lnSpc>
              <a:tabLst>
                <a:tab pos="495300" algn="l"/>
              </a:tabLst>
              <a:defRPr sz="672" i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650" spc="0" dirty="0">
                <a:latin typeface="Avenir LT Com 35 Light" panose="020B0402020203020204" pitchFamily="34" charset="0"/>
              </a:rPr>
              <a:t>TH</a:t>
            </a:r>
            <a:r>
              <a:rPr lang="it-IT" sz="650" spc="0" dirty="0">
                <a:latin typeface="Avenir LT Com 35 Light" panose="020B0402020203020204" pitchFamily="34" charset="0"/>
              </a:rPr>
              <a:t>E</a:t>
            </a:r>
            <a:r>
              <a:rPr lang="it-IT" sz="650" spc="0" baseline="0" dirty="0">
                <a:latin typeface="Avenir LT Com 35 Light" panose="020B0402020203020204" pitchFamily="34" charset="0"/>
              </a:rPr>
              <a:t> INFORMATION CONTAINED IN THIS DOCUMENT IS CONFIDENTIAL AND PROPRIETARY TO</a:t>
            </a:r>
            <a:r>
              <a:rPr sz="650" spc="0" dirty="0">
                <a:latin typeface="Avenir LT Com 35 Light" panose="020B0402020203020204" pitchFamily="34" charset="0"/>
              </a:rPr>
              <a:t> YOOX NET-A-PORTER GROUP</a:t>
            </a:r>
            <a:r>
              <a:rPr lang="it-IT" sz="650" spc="0" dirty="0">
                <a:latin typeface="Avenir LT Com 35 Light" panose="020B0402020203020204" pitchFamily="34" charset="0"/>
              </a:rPr>
              <a:t>.</a:t>
            </a:r>
            <a:endParaRPr sz="650" spc="0" dirty="0">
              <a:latin typeface="Avenir LT Com 35 Light" panose="020B0402020203020204" pitchFamily="34" charset="0"/>
            </a:endParaRPr>
          </a:p>
        </p:txBody>
      </p:sp>
      <p:sp>
        <p:nvSpPr>
          <p:cNvPr id="5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696712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nta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tif" descr="https://net-a-portal/Documents/Brand%20Guidelines/THE%20NET-A-PORTER%20GROUP%20LTD/YNAP_LOGO_final_CMY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438" y="476250"/>
            <a:ext cx="5940000" cy="1726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9" y="6160252"/>
            <a:ext cx="8902779" cy="55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82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8635" y="925204"/>
            <a:ext cx="9000000" cy="360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rPr dirty="0" err="1"/>
              <a:t>Titolo</a:t>
            </a:r>
            <a:r>
              <a:rPr dirty="0"/>
              <a:t> Test</a:t>
            </a:r>
            <a:r>
              <a:rPr lang="it-IT" dirty="0"/>
              <a:t>o</a:t>
            </a:r>
            <a:endParaRPr dirty="0"/>
          </a:p>
        </p:txBody>
      </p:sp>
      <p:sp>
        <p:nvSpPr>
          <p:cNvPr id="3" name="Shape 3"/>
          <p:cNvSpPr>
            <a:spLocks noGrp="1" noChangeAspect="1"/>
          </p:cNvSpPr>
          <p:nvPr>
            <p:ph type="sldNum" sz="quarter" idx="2"/>
          </p:nvPr>
        </p:nvSpPr>
        <p:spPr>
          <a:xfrm>
            <a:off x="8722095" y="618861"/>
            <a:ext cx="71777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1400" i="0"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"/>
              </a:defRPr>
            </a:lvl1pPr>
          </a:lstStyle>
          <a:p>
            <a:fld id="{86CB4B4D-7CA3-9044-876B-883B54F8677D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2999" y="1412873"/>
            <a:ext cx="8996400" cy="500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uno</a:t>
            </a:r>
            <a:endParaRPr lang="en-GB" noProof="0" dirty="0"/>
          </a:p>
          <a:p>
            <a:pPr lvl="1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due</a:t>
            </a:r>
          </a:p>
          <a:p>
            <a:pPr lvl="2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tre</a:t>
            </a:r>
            <a:endParaRPr lang="en-GB" noProof="0" dirty="0"/>
          </a:p>
          <a:p>
            <a:pPr lvl="3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</a:t>
            </a:r>
            <a:r>
              <a:rPr lang="en-GB" noProof="0" dirty="0" err="1"/>
              <a:t>quattro</a:t>
            </a:r>
            <a:endParaRPr lang="en-GB" noProof="0" dirty="0"/>
          </a:p>
          <a:p>
            <a:pPr lvl="4"/>
            <a:r>
              <a:rPr lang="en-GB" noProof="0" dirty="0" err="1"/>
              <a:t>Corpo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r>
              <a:rPr lang="en-GB" noProof="0" dirty="0"/>
              <a:t> cinque</a:t>
            </a:r>
          </a:p>
        </p:txBody>
      </p:sp>
      <p:sp>
        <p:nvSpPr>
          <p:cNvPr id="6" name="Shape 6"/>
          <p:cNvSpPr/>
          <p:nvPr userDrawn="1"/>
        </p:nvSpPr>
        <p:spPr>
          <a:xfrm>
            <a:off x="452999" y="875562"/>
            <a:ext cx="8996400" cy="0"/>
          </a:xfrm>
          <a:prstGeom prst="line">
            <a:avLst/>
          </a:prstGeom>
          <a:ln w="6350">
            <a:solidFill>
              <a:srgbClr val="747373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image1.tif" descr="https://net-a-portal/Documents/Brand%20Guidelines/THE%20NET-A-PORTER%20GROUP%20LTD/YNAP_LOGO_final_CMYK.jp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52999" y="476251"/>
            <a:ext cx="1164039" cy="338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89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2" r:id="rId3"/>
    <p:sldLayoutId id="2147483679" r:id="rId4"/>
    <p:sldLayoutId id="2147483680" r:id="rId5"/>
    <p:sldLayoutId id="2147483677" r:id="rId6"/>
    <p:sldLayoutId id="2147483675" r:id="rId7"/>
  </p:sldLayoutIdLst>
  <p:transition spd="med"/>
  <p:hf hdr="0" ftr="0" dt="0"/>
  <p:txStyles>
    <p:titleStyle>
      <a:lvl1pPr marL="0" marR="0" indent="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XLight" pitchFamily="50" charset="0"/>
          <a:ea typeface="Chronicle Display XLight" pitchFamily="50" charset="0"/>
          <a:cs typeface="Chronicle Display XLight" pitchFamily="50" charset="0"/>
          <a:sym typeface="Chronicle Display Light"/>
        </a:defRPr>
      </a:lvl1pPr>
      <a:lvl2pPr marL="0" marR="0" indent="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2pPr>
      <a:lvl3pPr marL="0" marR="0" indent="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3pPr>
      <a:lvl4pPr marL="0" marR="0" indent="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4pPr>
      <a:lvl5pPr marL="0" marR="0" indent="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5pPr>
      <a:lvl6pPr marL="0" marR="0" indent="397541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6pPr>
      <a:lvl7pPr marL="0" marR="0" indent="795086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7pPr>
      <a:lvl8pPr marL="0" marR="0" indent="1192627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8pPr>
      <a:lvl9pPr marL="0" marR="0" indent="1590170" algn="l" defTabSz="8270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Chronicle Display Light"/>
          <a:ea typeface="Chronicle Display Light"/>
          <a:cs typeface="Chronicle Display Light"/>
          <a:sym typeface="Chronicle Display Light"/>
        </a:defRPr>
      </a:lvl9pPr>
    </p:titleStyle>
    <p:bodyStyle>
      <a:lvl1pPr marL="0" marR="0" indent="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T Com 35 Light"/>
          <a:ea typeface="Avenir LT Com 35 Light"/>
          <a:cs typeface="Avenir LT Com 35 Light"/>
          <a:sym typeface="Avenir Light"/>
        </a:defRPr>
      </a:lvl1pPr>
      <a:lvl2pPr marL="0" marR="0" indent="2286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T Com 35 Light"/>
          <a:ea typeface="Avenir LT Com 35 Light"/>
          <a:cs typeface="Avenir LT Com 35 Light"/>
          <a:sym typeface="Avenir Light"/>
        </a:defRPr>
      </a:lvl2pPr>
      <a:lvl3pPr marL="0" marR="0" indent="4572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T Com 35 Light"/>
          <a:ea typeface="Avenir LT Com 35 Light"/>
          <a:cs typeface="Avenir LT Com 35 Light"/>
          <a:sym typeface="Avenir Light"/>
        </a:defRPr>
      </a:lvl3pPr>
      <a:lvl4pPr marL="0" marR="0" indent="6858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T Com 35 Light"/>
          <a:ea typeface="Avenir LT Com 35 Light"/>
          <a:cs typeface="Avenir LT Com 35 Light"/>
          <a:sym typeface="Avenir Light"/>
        </a:defRPr>
      </a:lvl4pPr>
      <a:lvl5pPr marL="0" marR="0" indent="9144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T Com 35 Light"/>
          <a:ea typeface="Avenir LT Com 35 Light"/>
          <a:cs typeface="Avenir LT Com 35 Light"/>
          <a:sym typeface="Avenir Light"/>
        </a:defRPr>
      </a:lvl5pPr>
      <a:lvl6pPr marL="0" marR="0" indent="11430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0" marR="0" indent="13716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0" marR="0" indent="16002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0" marR="0" indent="1828800" algn="l" defTabSz="827087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1pPr>
      <a:lvl2pPr marL="0" marR="0" indent="395288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2pPr>
      <a:lvl3pPr marL="0" marR="0" indent="79375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3pPr>
      <a:lvl4pPr marL="0" marR="0" indent="1190625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4pPr>
      <a:lvl5pPr marL="0" marR="0" indent="15875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ronicle Display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hyperlink" Target="mailto:amin.ayoub@ynap.com" TargetMode="External"/><Relationship Id="rId7" Type="http://schemas.openxmlformats.org/officeDocument/2006/relationships/hyperlink" Target="http://www.ynap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hyperlink" Target="https://twitter.com/ynap?lang=it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mailto:Adam.gizaw@ynap.com" TargetMode="External"/><Relationship Id="rId9" Type="http://schemas.openxmlformats.org/officeDocument/2006/relationships/hyperlink" Target="https://www.linkedin.com/company/10388427?trk=tyah&amp;trkInfo=clickedVertical:company,clickedEntityId:10388427,idx:2-2-3,tarId:1469692376051,tas:YOO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4"/>
          <p:cNvSpPr txBox="1">
            <a:spLocks/>
          </p:cNvSpPr>
          <p:nvPr/>
        </p:nvSpPr>
        <p:spPr>
          <a:xfrm>
            <a:off x="415512" y="5608224"/>
            <a:ext cx="11032617" cy="64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 Light"/>
              </a:defRPr>
            </a:lvl1pPr>
            <a:lvl2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2pPr>
            <a:lvl3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3pPr>
            <a:lvl4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4pPr>
            <a:lvl5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5pPr>
            <a:lvl6pPr marL="0" marR="0" indent="397541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6pPr>
            <a:lvl7pPr marL="0" marR="0" indent="795086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7pPr>
            <a:lvl8pPr marL="0" marR="0" indent="1192627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8pPr>
            <a:lvl9pPr marL="0" marR="0" indent="159017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9pPr>
          </a:lstStyle>
          <a:p>
            <a:pPr hangingPunct="1"/>
            <a:r>
              <a:rPr lang="it-IT" sz="4250" dirty="0"/>
              <a:t>WCS Show and </a:t>
            </a:r>
            <a:r>
              <a:rPr lang="it-IT" sz="4250" dirty="0" err="1"/>
              <a:t>Tell</a:t>
            </a:r>
            <a:r>
              <a:rPr lang="it-IT" sz="4250" dirty="0"/>
              <a:t> – </a:t>
            </a:r>
            <a:r>
              <a:rPr lang="it-IT" sz="4250" dirty="0" err="1"/>
              <a:t>Rotation</a:t>
            </a:r>
            <a:r>
              <a:rPr lang="it-IT" sz="4250" dirty="0"/>
              <a:t> 1 (NSPD) </a:t>
            </a:r>
          </a:p>
        </p:txBody>
      </p:sp>
      <p:sp>
        <p:nvSpPr>
          <p:cNvPr id="7" name="Shape 43"/>
          <p:cNvSpPr/>
          <p:nvPr/>
        </p:nvSpPr>
        <p:spPr>
          <a:xfrm>
            <a:off x="458071" y="6304957"/>
            <a:ext cx="8221989" cy="284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500">
                <a:latin typeface="Chronicle Display"/>
                <a:ea typeface="Chronicle Display"/>
                <a:cs typeface="Chronicle Display"/>
                <a:sym typeface="Chronicle Display"/>
              </a:defRPr>
            </a:lvl1pPr>
          </a:lstStyle>
          <a:p>
            <a:fld id="{5BBCC176-BED7-4F08-A873-EEC82054C118}" type="datetime3">
              <a:rPr lang="en-GB" sz="1846" smtClean="0">
                <a:latin typeface="Chronicle Display XLight" pitchFamily="50" charset="0"/>
              </a:rPr>
              <a:t>31 July, 2020</a:t>
            </a:fld>
            <a:endParaRPr sz="1846" dirty="0">
              <a:latin typeface="Chronicle Display XLight" pitchFamily="50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320B0D-66A8-B64A-A51B-2336CCEE9C7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JIRA tickets and pairing </a:t>
            </a:r>
          </a:p>
          <a:p>
            <a:r>
              <a:rPr lang="en-US" dirty="0"/>
              <a:t>Pluralsight and Udemy</a:t>
            </a:r>
          </a:p>
          <a:p>
            <a:r>
              <a:rPr lang="en-US" dirty="0"/>
              <a:t>The most effective way has been through being assigned to a ticket, and gaining an understanding on the job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25E03-D2B5-164C-A066-78A8FED4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D3BCC-BDCA-5045-BFCD-4579D6F8AA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04A58-5FC1-624D-AFB1-C5A55897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63" y="4361183"/>
            <a:ext cx="2338875" cy="1044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E2E99-2D66-8742-8F2D-C5DA3B4A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09" y="4272405"/>
            <a:ext cx="2338875" cy="122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FE985-0036-B045-AE00-C6CC70A9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7" y="4183300"/>
            <a:ext cx="2520835" cy="14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42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44"/>
          <p:cNvSpPr txBox="1">
            <a:spLocks/>
          </p:cNvSpPr>
          <p:nvPr/>
        </p:nvSpPr>
        <p:spPr>
          <a:xfrm>
            <a:off x="446201" y="5568929"/>
            <a:ext cx="8974245" cy="46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XLight" pitchFamily="50" charset="0"/>
                <a:ea typeface="Chronicle Display XLight" pitchFamily="50" charset="0"/>
                <a:cs typeface="Chronicle Display XLight" pitchFamily="50" charset="0"/>
                <a:sym typeface="Chronicle Display Light"/>
              </a:defRPr>
            </a:lvl1pPr>
            <a:lvl2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2pPr>
            <a:lvl3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3pPr>
            <a:lvl4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4pPr>
            <a:lvl5pPr marL="0" marR="0" indent="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5pPr>
            <a:lvl6pPr marL="0" marR="0" indent="397541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6pPr>
            <a:lvl7pPr marL="0" marR="0" indent="795086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7pPr>
            <a:lvl8pPr marL="0" marR="0" indent="1192627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8pPr>
            <a:lvl9pPr marL="0" marR="0" indent="1590170" algn="l" defTabSz="82708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hronicle Display Light"/>
                <a:ea typeface="Chronicle Display Light"/>
                <a:cs typeface="Chronicle Display Light"/>
                <a:sym typeface="Chronicle Display Light"/>
              </a:defRPr>
            </a:lvl9pPr>
          </a:lstStyle>
          <a:p>
            <a:pPr hangingPunct="1"/>
            <a:r>
              <a:rPr lang="it-IT" sz="4250" i="1" dirty="0"/>
              <a:t>Thank you</a:t>
            </a:r>
          </a:p>
        </p:txBody>
      </p:sp>
      <p:sp>
        <p:nvSpPr>
          <p:cNvPr id="11" name="Shape 54"/>
          <p:cNvSpPr/>
          <p:nvPr/>
        </p:nvSpPr>
        <p:spPr>
          <a:xfrm>
            <a:off x="452438" y="2562388"/>
            <a:ext cx="8816995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1234862">
              <a:tabLst>
                <a:tab pos="640878" algn="l"/>
              </a:tabLst>
              <a:defRPr sz="1200" i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200" dirty="0">
                <a:latin typeface="Chronicle Display XLight" pitchFamily="50" charset="0"/>
              </a:rPr>
              <a:t>Amin Ayoub</a:t>
            </a:r>
          </a:p>
          <a:p>
            <a:pPr defTabSz="1234862">
              <a:tabLst>
                <a:tab pos="640878" algn="l"/>
              </a:tabLst>
              <a:defRPr sz="1200" i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venir LT Com 35 Light" panose="020B0402020203020204" pitchFamily="34" charset="0"/>
                <a:hlinkClick r:id="rId3"/>
              </a:rPr>
              <a:t>amin.ayoub@ynap.com</a:t>
            </a:r>
            <a:endParaRPr lang="en-US" sz="1200" u="sng" dirty="0">
              <a:solidFill>
                <a:srgbClr val="009999"/>
              </a:solidFill>
              <a:uFill>
                <a:solidFill>
                  <a:srgbClr val="009999"/>
                </a:solidFill>
              </a:uFill>
              <a:latin typeface="Avenir LT Com 35 Light" panose="020B0402020203020204" pitchFamily="34" charset="0"/>
            </a:endParaRPr>
          </a:p>
          <a:p>
            <a:pPr defTabSz="1234862">
              <a:tabLst>
                <a:tab pos="640878" algn="l"/>
              </a:tabLst>
              <a:defRPr sz="1200" i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200" i="0" dirty="0">
                <a:latin typeface="Chronicle Display XLight" pitchFamily="50" charset="0"/>
                <a:sym typeface="Avenir Book"/>
              </a:rPr>
              <a:t>Adam Gizaw</a:t>
            </a:r>
          </a:p>
          <a:p>
            <a:pPr defTabSz="1234862">
              <a:tabLst>
                <a:tab pos="640878" algn="l"/>
              </a:tabLst>
              <a:defRPr sz="1200" i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venir LT Com 35 Light" panose="020B0402020203020204" pitchFamily="34" charset="0"/>
                <a:hlinkClick r:id="rId4"/>
              </a:rPr>
              <a:t>adam.gizaw@ynap.com</a:t>
            </a:r>
            <a:r>
              <a:rPr lang="en-US"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venir LT Com 35 Light" panose="020B0402020203020204" pitchFamily="34" charset="0"/>
              </a:rPr>
              <a:t> 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452438" y="4169131"/>
            <a:ext cx="1128221" cy="276999"/>
            <a:chOff x="597708" y="4397371"/>
            <a:chExt cx="1128221" cy="276999"/>
          </a:xfrm>
        </p:grpSpPr>
        <p:sp>
          <p:nvSpPr>
            <p:cNvPr id="13" name="Shape 55"/>
            <p:cNvSpPr/>
            <p:nvPr/>
          </p:nvSpPr>
          <p:spPr>
            <a:xfrm>
              <a:off x="912820" y="4397371"/>
              <a:ext cx="813109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 sz="1200" i="0">
                  <a:solidFill>
                    <a:srgbClr val="74737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 sz="1200" u="sng" dirty="0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latin typeface="Avenir LT Com 35 Light" panose="020B0402020203020204" pitchFamily="34" charset="0"/>
                  <a:hlinkClick r:id="rId5"/>
                </a:rPr>
                <a:t>@</a:t>
              </a:r>
              <a:r>
                <a:rPr sz="1200" u="sng" dirty="0" err="1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latin typeface="Avenir LT Com 35 Light" panose="020B0402020203020204" pitchFamily="34" charset="0"/>
                  <a:hlinkClick r:id="rId5"/>
                </a:rPr>
                <a:t>ynap</a:t>
              </a:r>
              <a:endPara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venir LT Com 35 Light" panose="020B0402020203020204" pitchFamily="34" charset="0"/>
                <a:hlinkClick r:id="rId5"/>
              </a:endParaRPr>
            </a:p>
          </p:txBody>
        </p:sp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708" y="4451981"/>
              <a:ext cx="225252" cy="181557"/>
            </a:xfrm>
            <a:prstGeom prst="rect">
              <a:avLst/>
            </a:prstGeom>
          </p:spPr>
        </p:pic>
      </p:grpSp>
      <p:grpSp>
        <p:nvGrpSpPr>
          <p:cNvPr id="23" name="Gruppo 22"/>
          <p:cNvGrpSpPr/>
          <p:nvPr/>
        </p:nvGrpSpPr>
        <p:grpSpPr>
          <a:xfrm>
            <a:off x="446202" y="4554375"/>
            <a:ext cx="1689016" cy="245506"/>
            <a:chOff x="571267" y="4897121"/>
            <a:chExt cx="1794743" cy="276999"/>
          </a:xfrm>
        </p:grpSpPr>
        <p:sp>
          <p:nvSpPr>
            <p:cNvPr id="24" name="Shape 55"/>
            <p:cNvSpPr/>
            <p:nvPr/>
          </p:nvSpPr>
          <p:spPr>
            <a:xfrm>
              <a:off x="959090" y="4897121"/>
              <a:ext cx="140692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 sz="1200" i="0">
                  <a:solidFill>
                    <a:srgbClr val="74737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 sz="1200" dirty="0">
                  <a:latin typeface="Avenir LT Com 35 Light" panose="020B0402020203020204" pitchFamily="34" charset="0"/>
                  <a:hlinkClick r:id="rId7"/>
                </a:rPr>
                <a:t>www.ynap.com</a:t>
              </a:r>
            </a:p>
          </p:txBody>
        </p:sp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267" y="4899843"/>
              <a:ext cx="288000" cy="270750"/>
            </a:xfrm>
            <a:prstGeom prst="rect">
              <a:avLst/>
            </a:prstGeom>
          </p:spPr>
        </p:pic>
      </p:grpSp>
      <p:sp>
        <p:nvSpPr>
          <p:cNvPr id="26" name="Rettangolo 25"/>
          <p:cNvSpPr>
            <a:spLocks/>
          </p:cNvSpPr>
          <p:nvPr/>
        </p:nvSpPr>
        <p:spPr>
          <a:xfrm>
            <a:off x="446202" y="3860150"/>
            <a:ext cx="1513576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defRPr sz="1200" i="0">
                <a:solidFill>
                  <a:srgbClr val="747373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it-IT" sz="1200" dirty="0">
                <a:solidFill>
                  <a:schemeClr val="tx1"/>
                </a:solidFill>
                <a:uFill>
                  <a:solidFill>
                    <a:srgbClr val="009999"/>
                  </a:solidFill>
                </a:uFill>
                <a:latin typeface="Avenir LT Com 35 Light" panose="020B0402020203020204" pitchFamily="34" charset="0"/>
              </a:rPr>
              <a:t>Follow us:</a:t>
            </a:r>
            <a:endParaRPr lang="it-IT" sz="1200" dirty="0">
              <a:solidFill>
                <a:schemeClr val="tx1"/>
              </a:solidFill>
              <a:uFill>
                <a:solidFill>
                  <a:srgbClr val="009999"/>
                </a:solidFill>
              </a:uFill>
              <a:latin typeface="Avenir LT Com 35 Light" panose="020B0402020203020204" pitchFamily="34" charset="0"/>
              <a:hlinkClick r:id="rId5"/>
            </a:endParaRPr>
          </a:p>
        </p:txBody>
      </p:sp>
      <p:sp>
        <p:nvSpPr>
          <p:cNvPr id="15" name="Shape 55"/>
          <p:cNvSpPr/>
          <p:nvPr/>
        </p:nvSpPr>
        <p:spPr>
          <a:xfrm>
            <a:off x="811178" y="4951371"/>
            <a:ext cx="3760822" cy="24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200" i="0">
                <a:solidFill>
                  <a:srgbClr val="747373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200" dirty="0">
                <a:latin typeface="Avenir LT Com 35 Light" panose="020B0402020203020204" pitchFamily="34" charset="0"/>
                <a:hlinkClick r:id="rId9"/>
              </a:rPr>
              <a:t>YOOX NET-A-PORTER GROUP</a:t>
            </a:r>
            <a:endParaRPr sz="1200" dirty="0">
              <a:latin typeface="Avenir LT Com 35 Light" panose="020B0402020203020204" pitchFamily="34" charset="0"/>
              <a:hlinkClick r:id="rId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202" y="4909683"/>
            <a:ext cx="287194" cy="2871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B1C3B-EC7C-1249-B076-C567B278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 – Non-Site Product Data (NSPD)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FAA5E-77B2-D14C-AA76-6606A560FC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76036BC-B77D-2F43-9BF0-42FAFBBC44A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2999" y="1428245"/>
            <a:ext cx="9000000" cy="49559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Aarti Shrimal – </a:t>
            </a:r>
            <a:r>
              <a:rPr lang="en-US" b="1" dirty="0"/>
              <a:t>Delivery Manager </a:t>
            </a:r>
          </a:p>
          <a:p>
            <a:pPr marL="0" indent="0">
              <a:buNone/>
            </a:pPr>
            <a:r>
              <a:rPr lang="en-US" dirty="0"/>
              <a:t>Charlotte Needes – </a:t>
            </a:r>
            <a:r>
              <a:rPr lang="en-US" b="1" dirty="0"/>
              <a:t>Product Owner </a:t>
            </a:r>
          </a:p>
          <a:p>
            <a:pPr marL="0" indent="0">
              <a:buNone/>
            </a:pPr>
            <a:r>
              <a:rPr lang="en-US" dirty="0"/>
              <a:t>Sundeep Jagatia – </a:t>
            </a:r>
            <a:r>
              <a:rPr lang="en-US" b="1" dirty="0"/>
              <a:t>Business Analyst</a:t>
            </a:r>
          </a:p>
          <a:p>
            <a:pPr marL="0" indent="0">
              <a:buNone/>
            </a:pPr>
            <a:r>
              <a:rPr lang="en-US" dirty="0"/>
              <a:t>Adam Gizaw, James Cook, Amin Ayoub – </a:t>
            </a:r>
            <a:r>
              <a:rPr lang="en-US" b="1" dirty="0"/>
              <a:t>Graduates / Interns </a:t>
            </a:r>
          </a:p>
          <a:p>
            <a:pPr marL="0" indent="0">
              <a:buNone/>
            </a:pPr>
            <a:r>
              <a:rPr lang="en-US" dirty="0"/>
              <a:t>Vijay Prajapati, George </a:t>
            </a:r>
            <a:r>
              <a:rPr lang="en-US" dirty="0" err="1"/>
              <a:t>Hemmerde</a:t>
            </a:r>
            <a:r>
              <a:rPr lang="en-US" dirty="0"/>
              <a:t>, Nagarajan </a:t>
            </a:r>
            <a:r>
              <a:rPr lang="en-US" dirty="0" err="1"/>
              <a:t>Paulperiyasamy</a:t>
            </a:r>
            <a:r>
              <a:rPr lang="en-US" dirty="0"/>
              <a:t>, Trevor </a:t>
            </a:r>
            <a:r>
              <a:rPr lang="en-US" dirty="0" err="1"/>
              <a:t>Huckstep</a:t>
            </a:r>
            <a:r>
              <a:rPr lang="en-US" dirty="0"/>
              <a:t>, Vijay Pail, </a:t>
            </a:r>
            <a:r>
              <a:rPr lang="en-US" dirty="0" err="1"/>
              <a:t>Shinu</a:t>
            </a:r>
            <a:r>
              <a:rPr lang="en-US" dirty="0"/>
              <a:t> Suresh, Hemant Goyal, Dharmendra Singh, Venkatesh </a:t>
            </a:r>
            <a:r>
              <a:rPr lang="en-US" dirty="0" err="1"/>
              <a:t>Sundararaj</a:t>
            </a:r>
            <a:r>
              <a:rPr lang="en-US" dirty="0"/>
              <a:t> – </a:t>
            </a:r>
            <a:r>
              <a:rPr lang="en-US" b="1" dirty="0"/>
              <a:t>Software Engineers / Developers</a:t>
            </a:r>
          </a:p>
          <a:p>
            <a:pPr marL="0" indent="0">
              <a:buNone/>
            </a:pPr>
            <a:r>
              <a:rPr lang="en-US" dirty="0"/>
              <a:t>Shubham Jain, David Odebade, Sai Jaya Vardhan Reddy Gajjala – </a:t>
            </a:r>
            <a:r>
              <a:rPr lang="en-US" b="1" dirty="0"/>
              <a:t>QA Engineers / Testers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034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210104-F45D-8447-83AD-7CBC98D9CC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Previously known as </a:t>
            </a:r>
            <a:r>
              <a:rPr lang="en-US" b="1" dirty="0"/>
              <a:t>Team Guerrilla, </a:t>
            </a:r>
            <a:r>
              <a:rPr lang="en-US" dirty="0"/>
              <a:t>NSPD was formed last year (September 2019) </a:t>
            </a:r>
            <a:endParaRPr lang="en-US" b="1" dirty="0"/>
          </a:p>
          <a:p>
            <a:r>
              <a:rPr lang="en-US" dirty="0"/>
              <a:t>NSPD works with the internal business and performs data extraction tasks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3E910-E308-F546-B951-B47BEEB5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 Function – Non-Site Product Data (NSPD)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39F4C-462A-5644-A3B1-CDAB128026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63849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5975A-FCE9-5B47-B3CC-AC6D3AD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NSPD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5F2C-8411-C548-9272-F2E392A793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E389D16A-2C7B-D341-BF72-A4CABD57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6"/>
          <a:stretch/>
        </p:blipFill>
        <p:spPr>
          <a:xfrm>
            <a:off x="458635" y="1582450"/>
            <a:ext cx="4402315" cy="3915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F9EC62BB-5BFE-1442-AED2-F7611260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3"/>
          <a:stretch/>
        </p:blipFill>
        <p:spPr>
          <a:xfrm>
            <a:off x="4953000" y="1582450"/>
            <a:ext cx="4521508" cy="24432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1544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DAFB72-B447-4247-986D-BD78C262F4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On the PDP, the RBR API is used to load products that are of the same colour, category and other criteria provided in the input request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B1BB26-FDBB-954F-BC7D-C01D70CD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our internal APIs – Rules Based Recommendations (RBR)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0FBCD-EB84-C042-91FB-435E8622C1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881B58-60EA-9640-8CC8-9D249D8A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9" y="2501463"/>
            <a:ext cx="7404677" cy="36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880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C8953-C484-F749-BE44-A83D42D765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59962E-0E20-8640-9C58-34A2A378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86"/>
          <a:stretch/>
        </p:blipFill>
        <p:spPr>
          <a:xfrm>
            <a:off x="405497" y="1194645"/>
            <a:ext cx="3798368" cy="446871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497EDE-BA58-1E46-9804-C10C57AA7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2" y="1194645"/>
            <a:ext cx="4063363" cy="44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76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2E147-94C9-E64D-BD59-7F8FC7E1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WCSNSPD-291: Add price to the RBR API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2DBB-FE98-5347-BF39-7FCF78FC41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9CDF2-6BEA-AA4B-8A47-7E389286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5" y="1682750"/>
            <a:ext cx="5393145" cy="399761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0311A-D7BE-7A40-BFF3-59A5C1C81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54" y="3042115"/>
            <a:ext cx="6519720" cy="10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36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ADE88-4831-3940-B49B-ACA7A9F1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WCSNSPD-291: Data Assured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1891-4AE1-C545-B120-39B2EED8B2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FA959A-1293-9F48-B0FA-822DCD4D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376466"/>
            <a:ext cx="4673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43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22E8FA-9A47-D847-B9C7-0CB84F52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WCSNSPD-380: Swagger Documentation Open API 3.0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AFE2-A0A3-7542-B1BB-124A00195E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5" name="Online Media 4" descr="OpenAPI_DEMO">
            <a:hlinkClick r:id="" action="ppaction://media"/>
            <a:extLst>
              <a:ext uri="{FF2B5EF4-FFF2-40B4-BE49-F238E27FC236}">
                <a16:creationId xmlns:a16="http://schemas.microsoft.com/office/drawing/2014/main" id="{A7D83388-987F-F640-B278-8A79A3840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147" y="1469504"/>
            <a:ext cx="7709065" cy="43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5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COVER2">
  <a:themeElements>
    <a:clrScheme name="COVER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OVER2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VER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VER2">
  <a:themeElements>
    <a:clrScheme name="COVER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OVER2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VER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9010</TotalTime>
  <Words>467</Words>
  <Application>Microsoft Macintosh PowerPoint</Application>
  <PresentationFormat>A4 Paper (210x297 mm)</PresentationFormat>
  <Paragraphs>55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Avenir Light</vt:lpstr>
      <vt:lpstr>Avenir LT Com 35 Light</vt:lpstr>
      <vt:lpstr>Avenir LT Com 55 Roman</vt:lpstr>
      <vt:lpstr>Chronicle Display Light</vt:lpstr>
      <vt:lpstr>Chronicle Display XLight</vt:lpstr>
      <vt:lpstr>Times New Roman</vt:lpstr>
      <vt:lpstr>Wingdings</vt:lpstr>
      <vt:lpstr>1_COVER2</vt:lpstr>
      <vt:lpstr>PowerPoint Presentation</vt:lpstr>
      <vt:lpstr>Our Team – Non-Site Product Data (NSPD)</vt:lpstr>
      <vt:lpstr>Our Team Function – Non-Site Product Data (NSPD)</vt:lpstr>
      <vt:lpstr>NSPD APIs</vt:lpstr>
      <vt:lpstr>An example of our internal APIs – Rules Based Recommendations (RBR) </vt:lpstr>
      <vt:lpstr>PowerPoint Presentation</vt:lpstr>
      <vt:lpstr>WCSNSPD-291: Add price to the RBR API Request</vt:lpstr>
      <vt:lpstr>WCSNSPD-291: Data Assured </vt:lpstr>
      <vt:lpstr>WCSNSPD-380: Swagger Documentation Open API 3.0 </vt:lpstr>
      <vt:lpstr>Learning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</dc:title>
  <dc:creator>Claudio Accardi</dc:creator>
  <cp:lastModifiedBy>Microsoft Office User</cp:lastModifiedBy>
  <cp:revision>272</cp:revision>
  <cp:lastPrinted>2015-11-25T09:11:08Z</cp:lastPrinted>
  <dcterms:modified xsi:type="dcterms:W3CDTF">2020-07-31T19:02:05Z</dcterms:modified>
</cp:coreProperties>
</file>